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Helvetica Neue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CF9C94BA-39AB-44E4-8CA4-906217059E5B}">
  <a:tblStyle styleId="{CF9C94BA-39AB-44E4-8CA4-906217059E5B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HelveticaNeue-bold.fntdata"/><Relationship Id="rId14" Type="http://schemas.openxmlformats.org/officeDocument/2006/relationships/font" Target="fonts/HelveticaNeue-regular.fntdata"/><Relationship Id="rId17" Type="http://schemas.openxmlformats.org/officeDocument/2006/relationships/font" Target="fonts/HelveticaNeue-boldItalic.fntdata"/><Relationship Id="rId16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Co-occurence: buying different brands on the same trip can cause negative cross price elasticity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Co-occurence: buying different brands on the same trip can cause negative cross price elasticity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3">
            <a:alphaModFix amt="79000"/>
          </a:blip>
          <a:srcRect b="28785" l="831" r="28136" t="0"/>
          <a:stretch/>
        </p:blipFill>
        <p:spPr>
          <a:xfrm>
            <a:off x="0" y="0"/>
            <a:ext cx="9143998" cy="52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 amt="70000"/>
          </a:blip>
          <a:srcRect b="0" l="19672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>
            <p:ph type="ctrTitle"/>
          </p:nvPr>
        </p:nvSpPr>
        <p:spPr>
          <a:xfrm>
            <a:off x="158275" y="2969350"/>
            <a:ext cx="4544400" cy="184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Instant Coffee User Analysis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48484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Shape 65"/>
          <p:cNvGraphicFramePr/>
          <p:nvPr/>
        </p:nvGraphicFramePr>
        <p:xfrm>
          <a:off x="414600" y="126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{CF9C94BA-39AB-44E4-8CA4-906217059E5B}</a:tableStyleId>
              </a:tblPr>
              <a:tblGrid>
                <a:gridCol w="3954450"/>
                <a:gridCol w="3954450"/>
              </a:tblGrid>
              <a:tr h="6639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1000"/>
                        </a:spcBef>
                        <a:buNone/>
                      </a:pPr>
                      <a:r>
                        <a:rPr lang="en-GB" sz="1800">
                          <a:solidFill>
                            <a:srgbClr val="EFEFE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Raw panel data 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100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800">
                          <a:solidFill>
                            <a:srgbClr val="EFEFE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Transformations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F6F6F"/>
                    </a:solidFill>
                  </a:tcPr>
                </a:tc>
              </a:tr>
              <a:tr h="2557425">
                <a:tc>
                  <a:txBody>
                    <a:bodyPr>
                      <a:noAutofit/>
                    </a:bodyPr>
                    <a:lstStyle/>
                    <a:p>
                      <a:pPr indent="-342900" lvl="0" marL="457200" rtl="0">
                        <a:spcBef>
                          <a:spcPts val="1000"/>
                        </a:spcBef>
                        <a:buClr>
                          <a:srgbClr val="EFEFEF"/>
                        </a:buClr>
                        <a:buSzPct val="128571"/>
                        <a:buFont typeface="Helvetica Neue"/>
                      </a:pPr>
                      <a:r>
                        <a:rPr lang="en-GB">
                          <a:solidFill>
                            <a:srgbClr val="EFEFE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year</a:t>
                      </a: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EFEFEF"/>
                        </a:buClr>
                        <a:buSzPct val="128571"/>
                        <a:buFont typeface="Helvetica Neue"/>
                      </a:pPr>
                      <a:r>
                        <a:rPr lang="en-GB">
                          <a:solidFill>
                            <a:srgbClr val="EFEFE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270,000 Individual level transactions</a:t>
                      </a: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EFEFEF"/>
                        </a:buClr>
                        <a:buSzPct val="128571"/>
                        <a:buFont typeface="Helvetica Neue"/>
                      </a:pPr>
                      <a:r>
                        <a:rPr lang="en-GB">
                          <a:solidFill>
                            <a:srgbClr val="EFEFE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XX Brands, XX Shops</a:t>
                      </a:r>
                    </a:p>
                    <a:p>
                      <a:pPr indent="-342900" lvl="0" marL="457200" rtl="0">
                        <a:spcBef>
                          <a:spcPts val="1000"/>
                        </a:spcBef>
                        <a:buClr>
                          <a:srgbClr val="EFEFEF"/>
                        </a:buClr>
                        <a:buSzPct val="128571"/>
                        <a:buFont typeface="Helvetica Neue"/>
                      </a:pPr>
                      <a:r>
                        <a:rPr lang="en-GB">
                          <a:solidFill>
                            <a:srgbClr val="EFEFE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Price and promotions</a:t>
                      </a: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EFEFEF"/>
                        </a:buClr>
                        <a:buSzPct val="128571"/>
                        <a:buFont typeface="Helvetica Neue"/>
                      </a:pPr>
                      <a:r>
                        <a:rPr lang="en-GB">
                          <a:solidFill>
                            <a:srgbClr val="EFEFE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Household IDs</a:t>
                      </a: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EFEFEF"/>
                        </a:buClr>
                        <a:buSzPct val="128571"/>
                        <a:buFont typeface="Helvetica Neue"/>
                      </a:pPr>
                      <a:r>
                        <a:rPr lang="en-GB">
                          <a:solidFill>
                            <a:srgbClr val="EFEFE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….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EFEFEF"/>
                        </a:buClr>
                        <a:buSzPct val="128571"/>
                        <a:buFont typeface="Helvetica Neue"/>
                      </a:pPr>
                      <a:r>
                        <a:rPr lang="en-GB">
                          <a:solidFill>
                            <a:srgbClr val="EFEFE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Spending by household</a:t>
                      </a:r>
                    </a:p>
                    <a:p>
                      <a:pPr indent="-342900" lvl="0" marL="457200" rtl="0">
                        <a:spcBef>
                          <a:spcPts val="1000"/>
                        </a:spcBef>
                        <a:buClr>
                          <a:srgbClr val="EFEFEF"/>
                        </a:buClr>
                        <a:buSzPct val="128571"/>
                        <a:buFont typeface="Helvetica Neue"/>
                      </a:pPr>
                      <a:r>
                        <a:rPr lang="en-GB">
                          <a:solidFill>
                            <a:srgbClr val="EFEFE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Susceptibility to promotions</a:t>
                      </a: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EFEFEF"/>
                        </a:buClr>
                        <a:buSzPct val="128571"/>
                        <a:buFont typeface="Helvetica Neue"/>
                      </a:pPr>
                      <a:r>
                        <a:rPr lang="en-GB">
                          <a:solidFill>
                            <a:srgbClr val="EFEFE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Brand loyalty (coffee and shops)</a:t>
                      </a: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EFEFEF"/>
                        </a:buClr>
                        <a:buSzPct val="128571"/>
                        <a:buFont typeface="Helvetica Neue"/>
                      </a:pPr>
                      <a:r>
                        <a:rPr lang="en-GB">
                          <a:solidFill>
                            <a:srgbClr val="EFEFE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Price elasticities</a:t>
                      </a: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EFEFEF"/>
                        </a:buClr>
                        <a:buSzPct val="128571"/>
                        <a:buFont typeface="Helvetica Neue"/>
                      </a:pPr>
                      <a:r>
                        <a:rPr lang="en-GB">
                          <a:solidFill>
                            <a:srgbClr val="EFEFE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Market shares</a:t>
                      </a:r>
                    </a:p>
                    <a:p>
                      <a:pPr indent="-342900" lvl="0" marL="457200" rtl="0">
                        <a:spcBef>
                          <a:spcPts val="1000"/>
                        </a:spcBef>
                        <a:buClr>
                          <a:srgbClr val="EFEFEF"/>
                        </a:buClr>
                        <a:buSzPct val="128571"/>
                        <a:buFont typeface="Helvetica Neue"/>
                      </a:pPr>
                      <a:r>
                        <a:rPr lang="en-GB">
                          <a:solidFill>
                            <a:srgbClr val="EFEFE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….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Data</a:t>
            </a:r>
          </a:p>
        </p:txBody>
      </p:sp>
      <p:sp>
        <p:nvSpPr>
          <p:cNvPr id="67" name="Shape 67"/>
          <p:cNvSpPr/>
          <p:nvPr/>
        </p:nvSpPr>
        <p:spPr>
          <a:xfrm>
            <a:off x="3256625" y="1464925"/>
            <a:ext cx="1486500" cy="361800"/>
          </a:xfrm>
          <a:prstGeom prst="rightArrow">
            <a:avLst>
              <a:gd fmla="val 50000" name="adj1"/>
              <a:gd fmla="val 7907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0B0B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findings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Brands, Stores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Price / Purchase Analysis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Elasticities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Market Share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etc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DCDCD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findings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Side by side analysis: Light vs Heavy users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FDFD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findings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Side by side analysis: Light vs Heavy users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F6F6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 / Summary / Reccomendation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Brainstorm together...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	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66666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BONUS MATERIAL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in depth info: what was done to the data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 Tables / Analysis of models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Comparison of models -&gt; choice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Statistical significance of variables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behaviour variables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Loyalty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